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435" r:id="rId5"/>
    <p:sldId id="258" r:id="rId6"/>
    <p:sldId id="259" r:id="rId7"/>
    <p:sldId id="262" r:id="rId8"/>
    <p:sldId id="2439" r:id="rId9"/>
    <p:sldId id="260" r:id="rId10"/>
    <p:sldId id="2442" r:id="rId11"/>
    <p:sldId id="2441" r:id="rId12"/>
    <p:sldId id="2443" r:id="rId13"/>
    <p:sldId id="2438" r:id="rId14"/>
    <p:sldId id="243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1210AF4-0E11-4AD8-88A2-28436112E827}">
          <p14:sldIdLst>
            <p14:sldId id="2435"/>
            <p14:sldId id="258"/>
            <p14:sldId id="259"/>
            <p14:sldId id="262"/>
            <p14:sldId id="2439"/>
            <p14:sldId id="260"/>
            <p14:sldId id="2442"/>
            <p14:sldId id="2441"/>
            <p14:sldId id="2443"/>
            <p14:sldId id="2438"/>
            <p14:sldId id="243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4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584" autoAdjust="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>
        <p:guide orient="horz" pos="2160"/>
        <p:guide pos="446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0.svg>
</file>

<file path=ppt/media/image12.svg>
</file>

<file path=ppt/media/image2.jpeg>
</file>

<file path=ppt/media/image3.jpg>
</file>

<file path=ppt/media/image4.jpg>
</file>

<file path=ppt/media/image5.jpg>
</file>

<file path=ppt/media/image6.jpeg>
</file>

<file path=ppt/media/image7.jp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22049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=""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=""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=""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=""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=""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=""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=""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=""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=""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=""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=""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=""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=""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=""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=""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=""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=""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=""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=""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=""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=""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=""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=""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=""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=""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=""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Project Credit analysis </a:t>
            </a:r>
            <a:r>
              <a:rPr lang="en-US" dirty="0" err="1" smtClean="0">
                <a:solidFill>
                  <a:schemeClr val="bg1"/>
                </a:solidFill>
              </a:rPr>
              <a:t>botika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BY : DINIA KURNIA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Large Image of person at laptop in internet cafe">
            <a:extLst>
              <a:ext uri="{FF2B5EF4-FFF2-40B4-BE49-F238E27FC236}">
                <a16:creationId xmlns="" xmlns:a16="http://schemas.microsoft.com/office/drawing/2014/main" id="{BFA823F4-1B6F-4E9F-8515-0F87A0C174C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13">
            <a:extLst>
              <a:ext uri="{FF2B5EF4-FFF2-40B4-BE49-F238E27FC236}">
                <a16:creationId xmlns="" xmlns:a16="http://schemas.microsoft.com/office/drawing/2014/main" id="{84970DCE-964B-4562-9633-71BA6A4DCB6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6882714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20000"/>
                </a:srgbClr>
              </a:gs>
              <a:gs pos="100000">
                <a:srgbClr val="E99757">
                  <a:alpha val="20000"/>
                </a:srgbClr>
              </a:gs>
              <a:gs pos="50000">
                <a:srgbClr val="A53F52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3C1F0EB8-D260-4FB6-ACF6-6E86B9A0291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69046"/>
            <a:ext cx="4199467" cy="2048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E70920C0-10F4-4ECD-BDF3-CE993B7C8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751006"/>
            <a:ext cx="4687821" cy="1766972"/>
          </a:xfrm>
        </p:spPr>
        <p:txBody>
          <a:bodyPr>
            <a:normAutofit/>
          </a:bodyPr>
          <a:lstStyle/>
          <a:p>
            <a:pPr algn="l"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3200" dirty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 credit analysis</a:t>
            </a:r>
            <a:r>
              <a:rPr lang="en-US" sz="7200" dirty="0" smtClean="0">
                <a:solidFill>
                  <a:schemeClr val="bg1"/>
                </a:solidFill>
                <a:cs typeface="Gill Sans" panose="020B0502020104020203" pitchFamily="34" charset="-79"/>
              </a:rPr>
              <a:t/>
            </a:r>
            <a:br>
              <a:rPr lang="en-US" sz="7200" dirty="0" smtClean="0">
                <a:solidFill>
                  <a:schemeClr val="bg1"/>
                </a:solidFill>
                <a:cs typeface="Gill Sans" panose="020B0502020104020203" pitchFamily="34" charset="-79"/>
              </a:rPr>
            </a:br>
            <a:endParaRPr lang="en-US" sz="12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=""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979F9DAD-F6B0-4ECC-8632-4B5E050986A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11" name="Graphic 10" descr="User" title="Icon - Presenter Name">
            <a:extLst>
              <a:ext uri="{FF2B5EF4-FFF2-40B4-BE49-F238E27FC236}">
                <a16:creationId xmlns="" xmlns:a16="http://schemas.microsoft.com/office/drawing/2014/main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08371" y="3061212"/>
            <a:ext cx="558449" cy="55844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=""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15" y="3061213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en-US" sz="1800" spc="300" dirty="0" smtClean="0">
                <a:latin typeface="+mj-lt"/>
                <a:cs typeface="Gill Sans" panose="020B0502020104020203" pitchFamily="34" charset="-79"/>
              </a:rPr>
              <a:t>DINIA KURNIA PRATIWI</a:t>
            </a:r>
            <a:endParaRPr kumimoji="0" 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pic>
        <p:nvPicPr>
          <p:cNvPr id="13" name="Graphic 12" descr="Smart Phone" title="Icon - Presenter Phone Number">
            <a:extLst>
              <a:ext uri="{FF2B5EF4-FFF2-40B4-BE49-F238E27FC236}">
                <a16:creationId xmlns="" xmlns:a16="http://schemas.microsoft.com/office/drawing/2014/main" id="{D46F90A0-A362-4144-AB92-33B00391B40C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08371" y="3965527"/>
            <a:ext cx="558449" cy="558449"/>
          </a:xfrm>
          <a:prstGeom prst="rect">
            <a:avLst/>
          </a:prstGeom>
        </p:spPr>
      </p:pic>
      <p:sp>
        <p:nvSpPr>
          <p:cNvPr id="15" name="Text Placeholder 17">
            <a:extLst>
              <a:ext uri="{FF2B5EF4-FFF2-40B4-BE49-F238E27FC236}">
                <a16:creationId xmlns="" xmlns:a16="http://schemas.microsoft.com/office/drawing/2014/main" id="{D6C1F9A6-DF05-40A3-A22A-A5F42139BD96}"/>
              </a:ext>
            </a:extLst>
          </p:cNvPr>
          <p:cNvSpPr txBox="1">
            <a:spLocks/>
          </p:cNvSpPr>
          <p:nvPr/>
        </p:nvSpPr>
        <p:spPr>
          <a:xfrm>
            <a:off x="5103221" y="4006497"/>
            <a:ext cx="3144655" cy="5174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kumimoji="0" lang="en-US" sz="1800" u="none" strike="noStrike" kern="1200" cap="none" spc="300" normalizeH="0" baseline="0" noProof="0" dirty="0" smtClean="0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087830117797 /</a:t>
            </a:r>
            <a:r>
              <a:rPr kumimoji="0" lang="en-US" sz="1800" u="none" strike="noStrike" kern="1200" cap="none" spc="300" normalizeH="0" noProof="0" dirty="0" smtClean="0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 WA</a:t>
            </a:r>
            <a:r>
              <a:rPr kumimoji="0" lang="en-US" sz="1800" u="none" strike="noStrike" kern="1200" cap="none" spc="300" normalizeH="0" baseline="0" noProof="0" dirty="0" smtClean="0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 </a:t>
            </a:r>
            <a:endParaRPr kumimoji="0" 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pic>
        <p:nvPicPr>
          <p:cNvPr id="12" name="Graphic 11" descr="Envelope" title="Icon Presenter Email">
            <a:extLst>
              <a:ext uri="{FF2B5EF4-FFF2-40B4-BE49-F238E27FC236}">
                <a16:creationId xmlns="" xmlns:a16="http://schemas.microsoft.com/office/drawing/2014/main" id="{DA1E1FC6-9F80-4CAF-ACF2-AB062937A457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=""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08371" y="4964360"/>
            <a:ext cx="558449" cy="558449"/>
          </a:xfrm>
          <a:prstGeom prst="rect">
            <a:avLst/>
          </a:prstGeom>
        </p:spPr>
      </p:pic>
      <p:sp>
        <p:nvSpPr>
          <p:cNvPr id="16" name="Text Placeholder 18">
            <a:extLst>
              <a:ext uri="{FF2B5EF4-FFF2-40B4-BE49-F238E27FC236}">
                <a16:creationId xmlns="" xmlns:a16="http://schemas.microsoft.com/office/drawing/2014/main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5103220" y="5032398"/>
            <a:ext cx="3448351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1800" u="none" strike="noStrike" kern="1200" cap="none" spc="300" normalizeH="0" baseline="0" noProof="0" dirty="0" smtClean="0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diniapratiwi98@gmail.com</a:t>
            </a:r>
            <a:endParaRPr kumimoji="0" 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=""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7934" y="468915"/>
            <a:ext cx="3813309" cy="965915"/>
          </a:xfrm>
        </p:spPr>
        <p:txBody>
          <a:bodyPr>
            <a:normAutofit fontScale="90000"/>
          </a:bodyPr>
          <a:lstStyle/>
          <a:p>
            <a:r>
              <a:rPr lang="en-US" sz="4000" dirty="0" err="1" smtClean="0">
                <a:latin typeface="+mn-lt"/>
              </a:rPr>
              <a:t>Pendahuluan</a:t>
            </a:r>
            <a:endParaRPr lang="en-US" sz="4000" dirty="0">
              <a:latin typeface="+mn-lt"/>
            </a:endParaRP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811405" y="1874074"/>
            <a:ext cx="595983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Dalam</a:t>
            </a:r>
            <a:r>
              <a:rPr lang="en-US" sz="2400" dirty="0" smtClean="0"/>
              <a:t> Project </a:t>
            </a:r>
            <a:r>
              <a:rPr lang="en-US" sz="2400" dirty="0" smtClean="0"/>
              <a:t>Credit </a:t>
            </a:r>
            <a:r>
              <a:rPr lang="en-US" sz="2400" dirty="0" smtClean="0"/>
              <a:t>Analysis </a:t>
            </a:r>
            <a:r>
              <a:rPr lang="en-US" sz="2400" dirty="0" err="1" smtClean="0"/>
              <a:t>ini</a:t>
            </a:r>
            <a:r>
              <a:rPr lang="en-US" sz="2400" dirty="0" smtClean="0"/>
              <a:t> :</a:t>
            </a:r>
          </a:p>
          <a:p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Summary Dari data yang </a:t>
            </a:r>
            <a:r>
              <a:rPr lang="en-US" sz="2400" dirty="0" err="1" smtClean="0"/>
              <a:t>akan</a:t>
            </a:r>
            <a:r>
              <a:rPr lang="en-US" sz="2400" dirty="0" smtClean="0"/>
              <a:t> di </a:t>
            </a:r>
            <a:r>
              <a:rPr lang="en-US" sz="2400" dirty="0" err="1" smtClean="0"/>
              <a:t>bahas</a:t>
            </a:r>
            <a:endParaRPr lang="en-US" sz="2400" dirty="0" smtClean="0"/>
          </a:p>
          <a:p>
            <a:r>
              <a:rPr lang="en-US" sz="2400" dirty="0" smtClean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Content &amp; Explanation </a:t>
            </a:r>
            <a:r>
              <a:rPr lang="en-US" sz="2400" dirty="0" err="1" smtClean="0"/>
              <a:t>dari</a:t>
            </a:r>
            <a:r>
              <a:rPr lang="en-US" sz="2400" dirty="0" smtClean="0"/>
              <a:t> dataset</a:t>
            </a:r>
          </a:p>
          <a:p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Proses </a:t>
            </a:r>
            <a:r>
              <a:rPr lang="en-US" sz="2400" dirty="0" smtClean="0"/>
              <a:t>Data Science :</a:t>
            </a:r>
          </a:p>
          <a:p>
            <a:endParaRPr lang="en-US" sz="2400" dirty="0" smtClean="0"/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400" dirty="0" smtClean="0"/>
              <a:t>Exploratory Data Analysis ( EDA )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400" dirty="0" smtClean="0"/>
              <a:t>Preprocessing Data</a:t>
            </a:r>
          </a:p>
          <a:p>
            <a:pPr marL="800100" lvl="1" indent="-342900">
              <a:buFont typeface="Wingdings" panose="05000000000000000000" pitchFamily="2" charset="2"/>
              <a:buChar char="ü"/>
            </a:pPr>
            <a:r>
              <a:rPr lang="en-US" sz="2400" dirty="0" smtClean="0"/>
              <a:t>Modelling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=""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754" y="558308"/>
            <a:ext cx="6043246" cy="573989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 smtClean="0"/>
              <a:t>Summary data</a:t>
            </a:r>
            <a:endParaRPr lang="en-US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8767" y="1482104"/>
            <a:ext cx="6394450" cy="48929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smtClean="0"/>
              <a:t>	Credit Score Cards </a:t>
            </a:r>
            <a:r>
              <a:rPr lang="en-US" sz="2000" dirty="0" err="1" smtClean="0"/>
              <a:t>merupakan</a:t>
            </a:r>
            <a:r>
              <a:rPr lang="en-US" sz="2000" dirty="0" smtClean="0"/>
              <a:t> </a:t>
            </a:r>
            <a:r>
              <a:rPr lang="en-US" sz="2000" dirty="0" err="1" smtClean="0"/>
              <a:t>metode</a:t>
            </a:r>
            <a:r>
              <a:rPr lang="en-US" sz="2000" dirty="0" smtClean="0"/>
              <a:t> yang </a:t>
            </a:r>
            <a:r>
              <a:rPr lang="en-US" sz="2000" dirty="0" err="1" smtClean="0"/>
              <a:t>biasa</a:t>
            </a:r>
            <a:r>
              <a:rPr lang="en-US" sz="2000" dirty="0" smtClean="0"/>
              <a:t> </a:t>
            </a:r>
            <a:r>
              <a:rPr lang="en-US" sz="2000" dirty="0" err="1" smtClean="0"/>
              <a:t>digunakan</a:t>
            </a:r>
            <a:r>
              <a:rPr lang="en-US" sz="2000" dirty="0" smtClean="0"/>
              <a:t> </a:t>
            </a:r>
            <a:r>
              <a:rPr lang="en-US" sz="2000" dirty="0" err="1" smtClean="0"/>
              <a:t>untuk</a:t>
            </a:r>
            <a:r>
              <a:rPr lang="en-US" sz="2000" dirty="0" smtClean="0"/>
              <a:t> </a:t>
            </a:r>
            <a:r>
              <a:rPr lang="en-US" sz="2000" dirty="0" err="1" smtClean="0"/>
              <a:t>mengontrol</a:t>
            </a:r>
            <a:r>
              <a:rPr lang="en-US" sz="2000" dirty="0" smtClean="0"/>
              <a:t> </a:t>
            </a:r>
            <a:r>
              <a:rPr lang="en-US" sz="2000" dirty="0" err="1" smtClean="0"/>
              <a:t>risiko</a:t>
            </a:r>
            <a:r>
              <a:rPr lang="en-US" sz="2000" dirty="0" smtClean="0"/>
              <a:t> </a:t>
            </a:r>
            <a:r>
              <a:rPr lang="en-US" sz="2000" dirty="0" err="1" smtClean="0"/>
              <a:t>didalam</a:t>
            </a:r>
            <a:r>
              <a:rPr lang="en-US" sz="2000" dirty="0" smtClean="0"/>
              <a:t> </a:t>
            </a:r>
            <a:r>
              <a:rPr lang="en-US" sz="2000" dirty="0" err="1" smtClean="0"/>
              <a:t>industri</a:t>
            </a:r>
            <a:r>
              <a:rPr lang="en-US" sz="2000" dirty="0" smtClean="0"/>
              <a:t> finance. </a:t>
            </a:r>
            <a:r>
              <a:rPr lang="en-US" sz="2000" dirty="0" err="1" smtClean="0"/>
              <a:t>Yaitu</a:t>
            </a:r>
            <a:r>
              <a:rPr lang="en-US" sz="2000" dirty="0" smtClean="0"/>
              <a:t> </a:t>
            </a:r>
            <a:r>
              <a:rPr lang="en-US" sz="2000" dirty="0" err="1" smtClean="0"/>
              <a:t>menggunakan</a:t>
            </a:r>
            <a:r>
              <a:rPr lang="en-US" sz="2000" dirty="0" smtClean="0"/>
              <a:t> </a:t>
            </a:r>
            <a:r>
              <a:rPr lang="en-US" sz="2000" dirty="0" err="1" smtClean="0"/>
              <a:t>informasi</a:t>
            </a:r>
            <a:r>
              <a:rPr lang="en-US" sz="2000" dirty="0" smtClean="0"/>
              <a:t> </a:t>
            </a:r>
            <a:r>
              <a:rPr lang="en-US" sz="2000" dirty="0" err="1" smtClean="0"/>
              <a:t>pribadi</a:t>
            </a:r>
            <a:r>
              <a:rPr lang="en-US" sz="2000" dirty="0" smtClean="0"/>
              <a:t> </a:t>
            </a:r>
            <a:r>
              <a:rPr lang="en-US" sz="2000" dirty="0" err="1" smtClean="0"/>
              <a:t>serta</a:t>
            </a:r>
            <a:r>
              <a:rPr lang="en-US" sz="2000" dirty="0" smtClean="0"/>
              <a:t> data yang </a:t>
            </a:r>
            <a:r>
              <a:rPr lang="en-US" sz="2000" dirty="0" err="1" smtClean="0"/>
              <a:t>telah</a:t>
            </a:r>
            <a:r>
              <a:rPr lang="en-US" sz="2000" dirty="0" smtClean="0"/>
              <a:t> di-</a:t>
            </a:r>
            <a:r>
              <a:rPr lang="en-US" sz="2000" dirty="0" err="1" smtClean="0"/>
              <a:t>inputkan</a:t>
            </a:r>
            <a:r>
              <a:rPr lang="en-US" sz="2000" dirty="0" smtClean="0"/>
              <a:t> </a:t>
            </a:r>
            <a:r>
              <a:rPr lang="en-US" sz="2000" dirty="0" err="1" smtClean="0"/>
              <a:t>oleh</a:t>
            </a:r>
            <a:r>
              <a:rPr lang="en-US" sz="2000" dirty="0" smtClean="0"/>
              <a:t> </a:t>
            </a:r>
            <a:r>
              <a:rPr lang="en-US" sz="2000" dirty="0" err="1" smtClean="0"/>
              <a:t>si</a:t>
            </a:r>
            <a:r>
              <a:rPr lang="en-US" sz="2000" dirty="0" smtClean="0"/>
              <a:t> </a:t>
            </a:r>
            <a:r>
              <a:rPr lang="en-US" sz="2000" dirty="0" err="1" smtClean="0"/>
              <a:t>pemohon</a:t>
            </a:r>
            <a:r>
              <a:rPr lang="en-US" sz="2000" dirty="0" smtClean="0"/>
              <a:t> </a:t>
            </a:r>
            <a:r>
              <a:rPr lang="en-US" sz="2000" dirty="0" err="1" smtClean="0"/>
              <a:t>kartu</a:t>
            </a:r>
            <a:r>
              <a:rPr lang="en-US" sz="2000" dirty="0" smtClean="0"/>
              <a:t> </a:t>
            </a:r>
            <a:r>
              <a:rPr lang="en-US" sz="2000" dirty="0" err="1" smtClean="0"/>
              <a:t>kredit</a:t>
            </a:r>
            <a:r>
              <a:rPr lang="en-US" sz="2000" dirty="0" smtClean="0"/>
              <a:t> </a:t>
            </a:r>
            <a:r>
              <a:rPr lang="en-US" sz="2000" dirty="0" err="1" smtClean="0"/>
              <a:t>guna</a:t>
            </a:r>
            <a:r>
              <a:rPr lang="en-US" sz="2000" dirty="0" smtClean="0"/>
              <a:t> </a:t>
            </a:r>
            <a:r>
              <a:rPr lang="en-US" sz="2000" dirty="0" err="1" smtClean="0"/>
              <a:t>memprediksi</a:t>
            </a:r>
            <a:r>
              <a:rPr lang="en-US" sz="2000" dirty="0" smtClean="0"/>
              <a:t> </a:t>
            </a:r>
            <a:r>
              <a:rPr lang="en-US" sz="2000" dirty="0" err="1" smtClean="0"/>
              <a:t>kemungkinan</a:t>
            </a:r>
            <a:r>
              <a:rPr lang="en-US" sz="2000" dirty="0" smtClean="0"/>
              <a:t> </a:t>
            </a:r>
            <a:r>
              <a:rPr lang="en-US" sz="2000" dirty="0" err="1" smtClean="0"/>
              <a:t>gagal</a:t>
            </a:r>
            <a:r>
              <a:rPr lang="en-US" sz="2000" dirty="0" smtClean="0"/>
              <a:t> </a:t>
            </a:r>
            <a:r>
              <a:rPr lang="en-US" sz="2000" dirty="0" err="1" smtClean="0"/>
              <a:t>bayar</a:t>
            </a:r>
            <a:r>
              <a:rPr lang="en-US" sz="2000" dirty="0" smtClean="0"/>
              <a:t> </a:t>
            </a:r>
            <a:r>
              <a:rPr lang="en-US" sz="2000" dirty="0" err="1" smtClean="0"/>
              <a:t>dan</a:t>
            </a:r>
            <a:r>
              <a:rPr lang="en-US" sz="2000" dirty="0" smtClean="0"/>
              <a:t> </a:t>
            </a:r>
            <a:r>
              <a:rPr lang="en-US" sz="2000" dirty="0" err="1" smtClean="0"/>
              <a:t>peminjaman</a:t>
            </a:r>
            <a:r>
              <a:rPr lang="en-US" sz="2000" dirty="0" smtClean="0"/>
              <a:t> </a:t>
            </a:r>
            <a:r>
              <a:rPr lang="en-US" sz="2000" dirty="0" err="1" smtClean="0"/>
              <a:t>kartu</a:t>
            </a:r>
            <a:r>
              <a:rPr lang="en-US" sz="2000" dirty="0" smtClean="0"/>
              <a:t> </a:t>
            </a:r>
            <a:r>
              <a:rPr lang="en-US" sz="2000" dirty="0" err="1" smtClean="0"/>
              <a:t>kredit</a:t>
            </a:r>
            <a:r>
              <a:rPr lang="en-US" sz="2000" dirty="0" smtClean="0"/>
              <a:t> </a:t>
            </a:r>
            <a:r>
              <a:rPr lang="en-US" sz="2000" dirty="0" err="1" smtClean="0"/>
              <a:t>kedepannya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r>
              <a:rPr lang="en-US" sz="2000" dirty="0" smtClean="0"/>
              <a:t>	</a:t>
            </a:r>
            <a:r>
              <a:rPr lang="en-US" sz="2000" dirty="0" err="1" smtClean="0"/>
              <a:t>Pihak</a:t>
            </a:r>
            <a:r>
              <a:rPr lang="en-US" sz="2000" dirty="0" smtClean="0"/>
              <a:t> bank </a:t>
            </a:r>
            <a:r>
              <a:rPr lang="en-US" sz="2000" dirty="0" err="1" smtClean="0"/>
              <a:t>berhak</a:t>
            </a:r>
            <a:r>
              <a:rPr lang="en-US" sz="2000" dirty="0" smtClean="0"/>
              <a:t> </a:t>
            </a:r>
            <a:r>
              <a:rPr lang="en-US" sz="2000" dirty="0" err="1" smtClean="0"/>
              <a:t>menentukan</a:t>
            </a:r>
            <a:r>
              <a:rPr lang="en-US" sz="2000" dirty="0" smtClean="0"/>
              <a:t> </a:t>
            </a:r>
            <a:r>
              <a:rPr lang="en-US" sz="2000" dirty="0" err="1" smtClean="0"/>
              <a:t>apakah</a:t>
            </a:r>
            <a:r>
              <a:rPr lang="en-US" sz="2000" dirty="0" smtClean="0"/>
              <a:t> </a:t>
            </a:r>
            <a:r>
              <a:rPr lang="en-US" sz="2000" dirty="0" err="1" smtClean="0"/>
              <a:t>akan</a:t>
            </a:r>
            <a:r>
              <a:rPr lang="en-US" sz="2000" dirty="0" smtClean="0"/>
              <a:t> </a:t>
            </a:r>
            <a:r>
              <a:rPr lang="en-US" sz="2000" dirty="0" err="1" smtClean="0"/>
              <a:t>mengeluarkan</a:t>
            </a:r>
            <a:r>
              <a:rPr lang="en-US" sz="2000" dirty="0" smtClean="0"/>
              <a:t> credit card </a:t>
            </a:r>
            <a:r>
              <a:rPr lang="en-US" sz="2000" dirty="0" err="1" smtClean="0"/>
              <a:t>kepada</a:t>
            </a:r>
            <a:r>
              <a:rPr lang="en-US" sz="2000" dirty="0" smtClean="0"/>
              <a:t> </a:t>
            </a:r>
            <a:r>
              <a:rPr lang="en-US" sz="2000" dirty="0" err="1" smtClean="0"/>
              <a:t>pemohon</a:t>
            </a:r>
            <a:r>
              <a:rPr lang="en-US" sz="2000" dirty="0" smtClean="0"/>
              <a:t>. Credit score card </a:t>
            </a:r>
            <a:r>
              <a:rPr lang="en-US" sz="2000" dirty="0" err="1" smtClean="0"/>
              <a:t>ini</a:t>
            </a:r>
            <a:r>
              <a:rPr lang="en-US" sz="2000" dirty="0" smtClean="0"/>
              <a:t> </a:t>
            </a:r>
            <a:r>
              <a:rPr lang="en-US" sz="2000" dirty="0" err="1" smtClean="0"/>
              <a:t>dapat</a:t>
            </a:r>
            <a:r>
              <a:rPr lang="en-US" sz="2000" dirty="0" smtClean="0"/>
              <a:t> </a:t>
            </a:r>
            <a:r>
              <a:rPr lang="en-US" sz="2000" dirty="0" err="1" smtClean="0"/>
              <a:t>menilai</a:t>
            </a:r>
            <a:r>
              <a:rPr lang="en-US" sz="2000" dirty="0" smtClean="0"/>
              <a:t> </a:t>
            </a:r>
            <a:r>
              <a:rPr lang="en-US" sz="2000" dirty="0" err="1" smtClean="0"/>
              <a:t>secara</a:t>
            </a:r>
            <a:r>
              <a:rPr lang="en-US" sz="2000" dirty="0" smtClean="0"/>
              <a:t> </a:t>
            </a:r>
            <a:r>
              <a:rPr lang="en-US" sz="2000" dirty="0" err="1" smtClean="0"/>
              <a:t>objektif</a:t>
            </a:r>
            <a:r>
              <a:rPr lang="en-US" sz="2000" dirty="0" smtClean="0"/>
              <a:t> </a:t>
            </a:r>
            <a:r>
              <a:rPr lang="en-US" sz="2000" dirty="0" err="1" smtClean="0"/>
              <a:t>dalam</a:t>
            </a:r>
            <a:r>
              <a:rPr lang="en-US" sz="2000" dirty="0" smtClean="0"/>
              <a:t> </a:t>
            </a:r>
            <a:r>
              <a:rPr lang="en-US" sz="2000" dirty="0" err="1" smtClean="0"/>
              <a:t>mengukur</a:t>
            </a:r>
            <a:r>
              <a:rPr lang="en-US" sz="2000" dirty="0" smtClean="0"/>
              <a:t> </a:t>
            </a:r>
            <a:r>
              <a:rPr lang="en-US" sz="2000" dirty="0" err="1" smtClean="0"/>
              <a:t>risiko</a:t>
            </a:r>
            <a:r>
              <a:rPr lang="en-US" sz="2000" dirty="0" smtClean="0"/>
              <a:t>.</a:t>
            </a:r>
          </a:p>
          <a:p>
            <a:pPr marL="0" indent="0">
              <a:buNone/>
            </a:pPr>
            <a:r>
              <a:rPr lang="en-US" sz="2000" dirty="0" smtClean="0"/>
              <a:t>	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85534194-745D-4888-BF16-6C09F65EA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 smtClean="0">
                <a:latin typeface="+mn-lt"/>
              </a:rPr>
              <a:t>Content And Explanation</a:t>
            </a:r>
            <a:endParaRPr lang="en-US" dirty="0">
              <a:latin typeface="+mn-lt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84A4C0E3-E146-49BF-804D-D369F89E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223" y="2973834"/>
            <a:ext cx="9440213" cy="3677031"/>
          </a:xfrm>
        </p:spPr>
      </p:pic>
      <p:pic>
        <p:nvPicPr>
          <p:cNvPr id="14" name="Content Placeholder 13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4326" y="1054879"/>
            <a:ext cx="9994005" cy="1849194"/>
          </a:xfrm>
        </p:spPr>
      </p:pic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904689" y="1683105"/>
            <a:ext cx="5933872" cy="3491790"/>
          </a:xfrm>
        </p:spPr>
        <p:txBody>
          <a:bodyPr>
            <a:normAutofit/>
          </a:bodyPr>
          <a:lstStyle/>
          <a:p>
            <a:r>
              <a:rPr lang="en-US" sz="4000" dirty="0" smtClean="0">
                <a:latin typeface="+mn-lt"/>
              </a:rPr>
              <a:t>Proses data science</a:t>
            </a:r>
            <a:endParaRPr lang="en-US" sz="4000" dirty="0">
              <a:latin typeface="+mn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294967295"/>
          </p:nvPr>
        </p:nvSpPr>
        <p:spPr>
          <a:xfrm>
            <a:off x="11747500" y="6469063"/>
            <a:ext cx="444500" cy="365125"/>
          </a:xfrm>
        </p:spPr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311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=""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=""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0197" y="519850"/>
            <a:ext cx="4920804" cy="573989"/>
          </a:xfrm>
        </p:spPr>
        <p:txBody>
          <a:bodyPr/>
          <a:lstStyle/>
          <a:p>
            <a:pPr lvl="1" algn="ctr" rtl="0">
              <a:spcBef>
                <a:spcPct val="0"/>
              </a:spcBef>
            </a:pPr>
            <a:r>
              <a:rPr lang="en-US" sz="2800" dirty="0" smtClean="0">
                <a:latin typeface="+mn-lt"/>
              </a:rPr>
              <a:t>Exploratory Data Analysis ( EDA )</a:t>
            </a:r>
            <a:r>
              <a:rPr lang="en-US" sz="2400" dirty="0" smtClean="0">
                <a:latin typeface="+mn-lt"/>
              </a:rPr>
              <a:t/>
            </a:r>
            <a:br>
              <a:rPr lang="en-US" sz="2400" dirty="0" smtClean="0"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5642" y="1347389"/>
            <a:ext cx="4487575" cy="486736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</a:t>
            </a:r>
            <a:r>
              <a:rPr lang="en-US" sz="2000" dirty="0" err="1" smtClean="0"/>
              <a:t>Biasa</a:t>
            </a:r>
            <a:r>
              <a:rPr lang="en-US" sz="2000" dirty="0" smtClean="0"/>
              <a:t> </a:t>
            </a:r>
            <a:r>
              <a:rPr lang="en-US" sz="2000" dirty="0" err="1"/>
              <a:t>nya</a:t>
            </a:r>
            <a:r>
              <a:rPr lang="en-US" sz="2000" dirty="0"/>
              <a:t> </a:t>
            </a:r>
            <a:r>
              <a:rPr lang="en-US" sz="2000" dirty="0" err="1"/>
              <a:t>digunakan</a:t>
            </a:r>
            <a:r>
              <a:rPr lang="en-US" sz="2000" dirty="0"/>
              <a:t> di </a:t>
            </a:r>
            <a:r>
              <a:rPr lang="en-US" sz="2000" dirty="0" err="1"/>
              <a:t>awal</a:t>
            </a:r>
            <a:r>
              <a:rPr lang="en-US" sz="2000" dirty="0"/>
              <a:t> </a:t>
            </a:r>
            <a:r>
              <a:rPr lang="en-US" sz="2000" dirty="0" err="1"/>
              <a:t>tahap</a:t>
            </a:r>
            <a:r>
              <a:rPr lang="en-US" sz="2000" dirty="0"/>
              <a:t> proses </a:t>
            </a:r>
            <a:r>
              <a:rPr lang="en-US" sz="2000" dirty="0" err="1"/>
              <a:t>projek</a:t>
            </a:r>
            <a:r>
              <a:rPr lang="en-US" sz="2000" dirty="0"/>
              <a:t> data science, </a:t>
            </a:r>
            <a:r>
              <a:rPr lang="en-US" sz="2000" dirty="0" err="1"/>
              <a:t>sebelum</a:t>
            </a:r>
            <a:r>
              <a:rPr lang="en-US" sz="2000" dirty="0"/>
              <a:t> model data science </a:t>
            </a:r>
            <a:r>
              <a:rPr lang="en-US" sz="2000" dirty="0" err="1"/>
              <a:t>dibangun</a:t>
            </a:r>
            <a:r>
              <a:rPr lang="en-US" sz="2000" dirty="0"/>
              <a:t>.</a:t>
            </a:r>
          </a:p>
          <a:p>
            <a:pPr marL="0" indent="0">
              <a:buNone/>
            </a:pPr>
            <a:r>
              <a:rPr lang="en-US" sz="2000" dirty="0" smtClean="0"/>
              <a:t>   </a:t>
            </a:r>
            <a:r>
              <a:rPr lang="en-US" sz="2000" dirty="0" err="1" smtClean="0"/>
              <a:t>Tujuan</a:t>
            </a:r>
            <a:r>
              <a:rPr lang="en-US" sz="2000" dirty="0" smtClean="0"/>
              <a:t> </a:t>
            </a:r>
            <a:r>
              <a:rPr lang="en-US" sz="2000" dirty="0" err="1"/>
              <a:t>nya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melihat</a:t>
            </a:r>
            <a:r>
              <a:rPr lang="en-US" sz="2000" dirty="0"/>
              <a:t> data </a:t>
            </a:r>
            <a:r>
              <a:rPr lang="en-US" sz="2000" dirty="0" err="1"/>
              <a:t>mentah</a:t>
            </a:r>
            <a:r>
              <a:rPr lang="en-US" sz="2000" dirty="0"/>
              <a:t> </a:t>
            </a:r>
            <a:r>
              <a:rPr lang="en-US" sz="2000" dirty="0" err="1"/>
              <a:t>yg</a:t>
            </a:r>
            <a:r>
              <a:rPr lang="en-US" sz="2000" dirty="0"/>
              <a:t> </a:t>
            </a:r>
            <a:r>
              <a:rPr lang="en-US" sz="2000" dirty="0" err="1"/>
              <a:t>sudah</a:t>
            </a:r>
            <a:r>
              <a:rPr lang="en-US" sz="2000" dirty="0"/>
              <a:t> </a:t>
            </a:r>
            <a:r>
              <a:rPr lang="en-US" sz="2000" dirty="0" err="1"/>
              <a:t>kita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kemudian</a:t>
            </a:r>
            <a:r>
              <a:rPr lang="en-US" sz="2000" dirty="0"/>
              <a:t> di </a:t>
            </a:r>
            <a:r>
              <a:rPr lang="en-US" sz="2000" dirty="0" err="1"/>
              <a:t>eksplor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menyatukan</a:t>
            </a:r>
            <a:r>
              <a:rPr lang="en-US" sz="2000" dirty="0"/>
              <a:t> </a:t>
            </a:r>
            <a:r>
              <a:rPr lang="en-US" sz="2000" dirty="0" err="1"/>
              <a:t>setiap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data </a:t>
            </a:r>
            <a:r>
              <a:rPr lang="en-US" sz="2000" dirty="0" err="1"/>
              <a:t>tersebut</a:t>
            </a:r>
            <a:r>
              <a:rPr lang="en-US" sz="2000" dirty="0"/>
              <a:t> </a:t>
            </a:r>
            <a:r>
              <a:rPr lang="en-US" sz="2000" dirty="0" err="1"/>
              <a:t>yg</a:t>
            </a:r>
            <a:r>
              <a:rPr lang="en-US" sz="2000" dirty="0"/>
              <a:t> </a:t>
            </a:r>
            <a:r>
              <a:rPr lang="en-US" sz="2000" dirty="0" err="1"/>
              <a:t>tidak</a:t>
            </a:r>
            <a:r>
              <a:rPr lang="en-US" sz="2000" dirty="0"/>
              <a:t> </a:t>
            </a:r>
            <a:r>
              <a:rPr lang="en-US" sz="2000" dirty="0" err="1"/>
              <a:t>hanya</a:t>
            </a:r>
            <a:r>
              <a:rPr lang="en-US" sz="2000" dirty="0"/>
              <a:t> </a:t>
            </a:r>
            <a:r>
              <a:rPr lang="en-US" sz="2000" dirty="0" err="1"/>
              <a:t>membantu</a:t>
            </a:r>
            <a:r>
              <a:rPr lang="en-US" sz="2000" dirty="0"/>
              <a:t> </a:t>
            </a:r>
            <a:r>
              <a:rPr lang="en-US" sz="2000" dirty="0" err="1"/>
              <a:t>kita</a:t>
            </a:r>
            <a:r>
              <a:rPr lang="en-US" sz="2000" dirty="0"/>
              <a:t> </a:t>
            </a:r>
            <a:r>
              <a:rPr lang="en-US" sz="2000" dirty="0" err="1" smtClean="0"/>
              <a:t>dalam</a:t>
            </a:r>
            <a:r>
              <a:rPr lang="en-US" sz="2000" dirty="0" smtClean="0"/>
              <a:t> </a:t>
            </a:r>
            <a:r>
              <a:rPr lang="en-US" sz="2000" dirty="0" err="1"/>
              <a:t>membuat</a:t>
            </a:r>
            <a:r>
              <a:rPr lang="en-US" sz="2000" dirty="0"/>
              <a:t> model </a:t>
            </a:r>
            <a:r>
              <a:rPr lang="en-US" sz="2000" dirty="0" err="1"/>
              <a:t>yg</a:t>
            </a:r>
            <a:r>
              <a:rPr lang="en-US" sz="2000" dirty="0"/>
              <a:t>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baik</a:t>
            </a:r>
            <a:r>
              <a:rPr lang="en-US" sz="2000" dirty="0"/>
              <a:t>, </a:t>
            </a:r>
            <a:r>
              <a:rPr lang="en-US" sz="2000" dirty="0" err="1"/>
              <a:t>tetapi</a:t>
            </a:r>
            <a:r>
              <a:rPr lang="en-US" sz="2000" dirty="0"/>
              <a:t> </a:t>
            </a:r>
            <a:r>
              <a:rPr lang="en-US" sz="2000" dirty="0" err="1"/>
              <a:t>juga</a:t>
            </a:r>
            <a:r>
              <a:rPr lang="en-US" sz="2000" dirty="0"/>
              <a:t> </a:t>
            </a:r>
            <a:r>
              <a:rPr lang="en-US" sz="2000" dirty="0" err="1"/>
              <a:t>memberikan</a:t>
            </a:r>
            <a:r>
              <a:rPr lang="en-US" sz="2000" dirty="0"/>
              <a:t> </a:t>
            </a:r>
            <a:r>
              <a:rPr lang="en-US" sz="2000" dirty="0" err="1"/>
              <a:t>informasi</a:t>
            </a:r>
            <a:r>
              <a:rPr lang="en-US" sz="2000" dirty="0"/>
              <a:t> </a:t>
            </a:r>
            <a:r>
              <a:rPr lang="en-US" sz="2000" dirty="0" err="1"/>
              <a:t>bisnis</a:t>
            </a:r>
            <a:r>
              <a:rPr lang="en-US" sz="2000" dirty="0"/>
              <a:t> yang </a:t>
            </a:r>
            <a:r>
              <a:rPr lang="en-US" sz="2000" dirty="0" err="1"/>
              <a:t>relevan</a:t>
            </a:r>
            <a:r>
              <a:rPr lang="en-US" sz="2000" dirty="0"/>
              <a:t> </a:t>
            </a:r>
            <a:r>
              <a:rPr lang="en-US" sz="2000" dirty="0" err="1"/>
              <a:t>yg</a:t>
            </a:r>
            <a:r>
              <a:rPr lang="en-US" sz="2000" dirty="0"/>
              <a:t> </a:t>
            </a:r>
            <a:r>
              <a:rPr lang="en-US" sz="2000" dirty="0" err="1"/>
              <a:t>berasal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data </a:t>
            </a:r>
            <a:r>
              <a:rPr lang="en-US" sz="2000" dirty="0" err="1"/>
              <a:t>ini</a:t>
            </a:r>
            <a:r>
              <a:rPr lang="en-US" sz="2000" dirty="0"/>
              <a:t>.</a:t>
            </a:r>
            <a:endParaRPr lang="en-US" sz="2000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=""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=""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=""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754" y="558308"/>
            <a:ext cx="6043246" cy="573989"/>
          </a:xfrm>
        </p:spPr>
        <p:txBody>
          <a:bodyPr>
            <a:normAutofit/>
          </a:bodyPr>
          <a:lstStyle/>
          <a:p>
            <a:pPr algn="ctr"/>
            <a:r>
              <a:rPr lang="en-US" sz="2800" dirty="0" smtClean="0">
                <a:latin typeface="+mn-lt"/>
              </a:rPr>
              <a:t>Preprocessing Data</a:t>
            </a:r>
            <a:endParaRPr lang="en-US" sz="2800" dirty="0">
              <a:latin typeface="+mn-lt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=""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8767" y="1482104"/>
            <a:ext cx="6394450" cy="4892938"/>
          </a:xfrm>
        </p:spPr>
        <p:txBody>
          <a:bodyPr>
            <a:noAutofit/>
          </a:bodyPr>
          <a:lstStyle/>
          <a:p>
            <a:pPr lvl="0"/>
            <a:r>
              <a:rPr lang="en-US" sz="2400" dirty="0" smtClean="0"/>
              <a:t>Data </a:t>
            </a:r>
            <a:r>
              <a:rPr lang="en-US" sz="2400" dirty="0"/>
              <a:t>Frame</a:t>
            </a:r>
          </a:p>
          <a:p>
            <a:pPr lvl="0"/>
            <a:r>
              <a:rPr lang="en-US" sz="2400" dirty="0"/>
              <a:t>Handling Duplicates values </a:t>
            </a:r>
          </a:p>
          <a:p>
            <a:pPr lvl="0"/>
            <a:r>
              <a:rPr lang="en-US" sz="2400" dirty="0"/>
              <a:t>Handling missing values </a:t>
            </a:r>
          </a:p>
          <a:p>
            <a:pPr lvl="0"/>
            <a:r>
              <a:rPr lang="en-US" sz="2400" dirty="0"/>
              <a:t>Separating categorical and numerical data</a:t>
            </a:r>
          </a:p>
          <a:p>
            <a:pPr lvl="0"/>
            <a:r>
              <a:rPr lang="en-US" sz="2400" dirty="0"/>
              <a:t>Encoder</a:t>
            </a:r>
          </a:p>
          <a:p>
            <a:pPr lvl="0"/>
            <a:r>
              <a:rPr lang="en-US" sz="2400" dirty="0"/>
              <a:t>Outliers removal</a:t>
            </a:r>
          </a:p>
          <a:p>
            <a:pPr marL="0" indent="0">
              <a:buNone/>
            </a:pPr>
            <a:r>
              <a:rPr lang="en-US" sz="2000" dirty="0" smtClean="0"/>
              <a:t>	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 </a:t>
            </a:r>
            <a:endParaRPr lang="en-US" sz="2000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=""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62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=""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="" xmlns:a16="http://schemas.microsoft.com/office/drawing/2014/main" id="{785F2504-A35A-4AAB-94E4-C1479349F70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=""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7684" y="429698"/>
            <a:ext cx="4920804" cy="573989"/>
          </a:xfrm>
        </p:spPr>
        <p:txBody>
          <a:bodyPr/>
          <a:lstStyle/>
          <a:p>
            <a:pPr lvl="1" algn="ctr" rtl="0">
              <a:spcBef>
                <a:spcPct val="0"/>
              </a:spcBef>
            </a:pPr>
            <a:r>
              <a:rPr lang="en-US" sz="2800" dirty="0" smtClean="0">
                <a:latin typeface="+mn-lt"/>
              </a:rPr>
              <a:t>Modelling</a:t>
            </a:r>
            <a:endParaRPr lang="en-US" dirty="0">
              <a:latin typeface="+mn-lt"/>
            </a:endParaRPr>
          </a:p>
        </p:txBody>
      </p:sp>
      <p:sp>
        <p:nvSpPr>
          <p:cNvPr id="13" name="Content Placeholder 12">
            <a:extLst>
              <a:ext uri="{FF2B5EF4-FFF2-40B4-BE49-F238E27FC236}">
                <a16:creationId xmlns="" xmlns:a16="http://schemas.microsoft.com/office/drawing/2014/main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8536" y="1659542"/>
            <a:ext cx="4484834" cy="3538916"/>
          </a:xfrm>
        </p:spPr>
        <p:txBody>
          <a:bodyPr>
            <a:normAutofit/>
          </a:bodyPr>
          <a:lstStyle/>
          <a:p>
            <a:r>
              <a:rPr lang="en-US" sz="2400" dirty="0" smtClean="0"/>
              <a:t>Split input data into training data and testing data</a:t>
            </a:r>
          </a:p>
          <a:p>
            <a:r>
              <a:rPr lang="en-US" sz="2400" dirty="0" smtClean="0"/>
              <a:t>Build the model with different algorithms using dataset</a:t>
            </a:r>
          </a:p>
          <a:p>
            <a:r>
              <a:rPr lang="en-US" sz="2400" dirty="0" smtClean="0"/>
              <a:t>Determine the “best” solution</a:t>
            </a:r>
            <a:endParaRPr lang="en-US" sz="2400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074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=""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8687" y="353005"/>
            <a:ext cx="4082556" cy="965915"/>
          </a:xfrm>
        </p:spPr>
        <p:txBody>
          <a:bodyPr>
            <a:normAutofit/>
          </a:bodyPr>
          <a:lstStyle/>
          <a:p>
            <a:pPr algn="ctr"/>
            <a:r>
              <a:rPr lang="en-US" sz="2800" dirty="0" smtClean="0">
                <a:latin typeface="+mn-lt"/>
              </a:rPr>
              <a:t>algorithms</a:t>
            </a:r>
            <a:endParaRPr lang="en-US" sz="2800" dirty="0">
              <a:latin typeface="+mn-lt"/>
            </a:endParaRP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=""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811405" y="1874074"/>
            <a:ext cx="59598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 smtClean="0"/>
              <a:t>Logistic Regression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 err="1" smtClean="0"/>
              <a:t>Kneighbors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 smtClean="0"/>
              <a:t>SVC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 smtClean="0"/>
              <a:t>Decision Tree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 err="1" smtClean="0"/>
              <a:t>RandomForest</a:t>
            </a:r>
            <a:endParaRPr lang="en-US" sz="2400" dirty="0" smtClean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400" dirty="0" err="1" smtClean="0"/>
              <a:t>XGBoost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3079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661986_Tech presentation_RVA_v4" id="{72761486-35C0-4EF3-924E-44BF93C5F925}" vid="{AA80AB01-476F-48C3-B3B7-DC4890A60E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E71848-B78E-4D58-BFA5-D2D5918911CD}">
  <ds:schemaRefs>
    <ds:schemaRef ds:uri="http://www.w3.org/XML/1998/namespace"/>
    <ds:schemaRef ds:uri="http://purl.org/dc/dcmitype/"/>
    <ds:schemaRef ds:uri="http://purl.org/dc/terms/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71af3243-3dd4-4a8d-8c0d-dd76da1f02a5"/>
    <ds:schemaRef ds:uri="http://schemas.microsoft.com/office/2006/metadata/properties"/>
    <ds:schemaRef ds:uri="http://purl.org/dc/elements/1.1/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0</TotalTime>
  <Words>193</Words>
  <Application>Microsoft Office PowerPoint</Application>
  <PresentationFormat>Widescreen</PresentationFormat>
  <Paragraphs>59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Bebas</vt:lpstr>
      <vt:lpstr>Calibri</vt:lpstr>
      <vt:lpstr>Calibri Light</vt:lpstr>
      <vt:lpstr>Gill Sans</vt:lpstr>
      <vt:lpstr>Gill Sans Light</vt:lpstr>
      <vt:lpstr>Wingdings</vt:lpstr>
      <vt:lpstr>Office Theme</vt:lpstr>
      <vt:lpstr>Project Credit analysis botika</vt:lpstr>
      <vt:lpstr>Pendahuluan</vt:lpstr>
      <vt:lpstr>Summary data</vt:lpstr>
      <vt:lpstr>Content And Explanation</vt:lpstr>
      <vt:lpstr>Proses data science</vt:lpstr>
      <vt:lpstr>Exploratory Data Analysis ( EDA ) </vt:lpstr>
      <vt:lpstr>Preprocessing Data</vt:lpstr>
      <vt:lpstr>Modelling</vt:lpstr>
      <vt:lpstr>algorithms</vt:lpstr>
      <vt:lpstr>Demo credit analysis 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2021-02-02T14:41:41Z</dcterms:created>
  <dcterms:modified xsi:type="dcterms:W3CDTF">2021-02-02T23:48:42Z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